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78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9307" autoAdjust="0"/>
  </p:normalViewPr>
  <p:slideViewPr>
    <p:cSldViewPr>
      <p:cViewPr>
        <p:scale>
          <a:sx n="66" d="100"/>
          <a:sy n="66" d="100"/>
        </p:scale>
        <p:origin x="-52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913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C8C570E3-A185-4232-BB9F-5EBEEC667106}" type="datetimeFigureOut">
              <a:rPr lang="en-US"/>
              <a:pPr>
                <a:defRPr/>
              </a:pPr>
              <a:t>2/21/2013</a:t>
            </a:fld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16C562BF-D4D6-439E-986D-63CE80BE1C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0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0B727B9-9334-45C5-908E-7C8C9D4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88175" y="64770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94BBC767-F72A-4D7F-86A3-D14AC164DE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2463" y="64484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0593C33-9E34-4961-957A-3EF5F4006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E89FC1A2-5866-495B-8134-8F46931B82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A7E4F7C6-40EC-4A8A-8934-A2DBD52E9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EF6EE65-ED3A-4156-82A7-E4C627C9DC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339B2942-2117-4F51-8D24-0B66F3AC8F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E3D17E12-B4BE-486B-A0D7-C2ABF083AB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2463" y="64770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DBF6FE30-63C7-49A2-A0DD-18E937FE73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8338" y="64770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1E756B0B-C72D-4646-B727-2DD5CB286E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2463" y="64627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60ECE950-E218-4B9C-8AE0-95BCEDAD75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4-</a:t>
            </a:r>
            <a:fld id="{ABBB37FA-83E8-4724-AF35-870BD126FD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9438" indent="-122238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8D877A09-3A40-43E8-95AB-B0373F65EE26}" type="slidenum">
              <a:rPr lang="en-US"/>
              <a:pPr>
                <a:defRPr/>
              </a:pPr>
              <a:t>78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1752600"/>
            <a:ext cx="7772400" cy="25939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 RESIDENTIAL TYPE V</a:t>
            </a:r>
            <a:br>
              <a:rPr lang="en-US" sz="4400" dirty="0" smtClean="0"/>
            </a:br>
            <a:r>
              <a:rPr lang="en-US" sz="4400" dirty="0" smtClean="0"/>
              <a:t>PLATFORM-FRAME EXERCISE #2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355316B-A634-4247-8AF1-C6F55F71A6B9}" type="slidenum">
              <a:rPr lang="en-US"/>
              <a:pPr>
                <a:defRPr/>
              </a:pPr>
              <a:t>87</a:t>
            </a:fld>
            <a:endParaRPr lang="en-US" dirty="0"/>
          </a:p>
        </p:txBody>
      </p:sp>
      <p:pic>
        <p:nvPicPr>
          <p:cNvPr id="16387" name="Picture 2" descr="image of back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Line 3" descr="arrow"/>
          <p:cNvSpPr>
            <a:spLocks noChangeShapeType="1"/>
          </p:cNvSpPr>
          <p:nvPr/>
        </p:nvSpPr>
        <p:spPr bwMode="auto">
          <a:xfrm flipV="1">
            <a:off x="2057400" y="43434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676400" y="5257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6096000" y="4953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6391" name="Line 6" descr="arrow"/>
          <p:cNvSpPr>
            <a:spLocks noChangeShapeType="1"/>
          </p:cNvSpPr>
          <p:nvPr/>
        </p:nvSpPr>
        <p:spPr bwMode="auto">
          <a:xfrm flipV="1">
            <a:off x="6324600" y="40386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AFCDD8D1-05C3-499D-B95D-49D7B8CF077E}" type="slidenum">
              <a:rPr lang="en-US"/>
              <a:pPr>
                <a:defRPr/>
              </a:pPr>
              <a:t>88</a:t>
            </a:fld>
            <a:endParaRPr lang="en-US" dirty="0"/>
          </a:p>
        </p:txBody>
      </p:sp>
      <p:pic>
        <p:nvPicPr>
          <p:cNvPr id="17411" name="Picture 2" descr="image of side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20574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7413" name="Line 4" descr="arrow"/>
          <p:cNvSpPr>
            <a:spLocks noChangeShapeType="1"/>
          </p:cNvSpPr>
          <p:nvPr/>
        </p:nvSpPr>
        <p:spPr bwMode="auto">
          <a:xfrm flipH="1" flipV="1">
            <a:off x="4876800" y="2895600"/>
            <a:ext cx="533400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5486400" y="3048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7415" name="Line 6" descr="arrow"/>
          <p:cNvSpPr>
            <a:spLocks noChangeShapeType="1"/>
          </p:cNvSpPr>
          <p:nvPr/>
        </p:nvSpPr>
        <p:spPr bwMode="auto">
          <a:xfrm flipV="1">
            <a:off x="2743200" y="32004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7AC38DED-2284-4DE6-A34F-60781AF3807A}" type="slidenum">
              <a:rPr lang="en-US"/>
              <a:pPr>
                <a:defRPr/>
              </a:pPr>
              <a:t>79</a:t>
            </a:fld>
            <a:endParaRPr lang="en-US" dirty="0"/>
          </a:p>
        </p:txBody>
      </p:sp>
      <p:pic>
        <p:nvPicPr>
          <p:cNvPr id="8195" name="Picture 3" descr="image of front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A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657600" y="5181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7924800" y="4953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8199" name="Line 6" descr="arrow"/>
          <p:cNvSpPr>
            <a:spLocks noChangeShapeType="1"/>
          </p:cNvSpPr>
          <p:nvPr/>
        </p:nvSpPr>
        <p:spPr bwMode="auto">
          <a:xfrm flipV="1">
            <a:off x="3962400" y="42672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00" name="Line 7" descr="arrow"/>
          <p:cNvSpPr>
            <a:spLocks noChangeShapeType="1"/>
          </p:cNvSpPr>
          <p:nvPr/>
        </p:nvSpPr>
        <p:spPr bwMode="auto">
          <a:xfrm flipH="1" flipV="1">
            <a:off x="8077200" y="41910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708F2080-B7B5-4A81-9976-0AD31A5F257D}" type="slidenum">
              <a:rPr lang="en-US"/>
              <a:pPr>
                <a:defRPr/>
              </a:pPr>
              <a:t>80</a:t>
            </a:fld>
            <a:endParaRPr lang="en-US" dirty="0"/>
          </a:p>
        </p:txBody>
      </p:sp>
      <p:pic>
        <p:nvPicPr>
          <p:cNvPr id="9219" name="Picture 3" descr="image of side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B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819400" y="4114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7696200" y="3810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9223" name="Line 6" descr="arrow"/>
          <p:cNvSpPr>
            <a:spLocks noChangeShapeType="1"/>
          </p:cNvSpPr>
          <p:nvPr/>
        </p:nvSpPr>
        <p:spPr bwMode="auto">
          <a:xfrm flipH="1" flipV="1">
            <a:off x="3200400" y="3581400"/>
            <a:ext cx="0" cy="533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24" name="Line 7" descr="arrow"/>
          <p:cNvSpPr>
            <a:spLocks noChangeShapeType="1"/>
          </p:cNvSpPr>
          <p:nvPr/>
        </p:nvSpPr>
        <p:spPr bwMode="auto">
          <a:xfrm flipH="1" flipV="1">
            <a:off x="6934200" y="3200400"/>
            <a:ext cx="838200" cy="609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E985118-376B-4EEB-9889-B0C7F7170E2D}" type="slidenum">
              <a:rPr lang="en-US"/>
              <a:pPr>
                <a:defRPr/>
              </a:pPr>
              <a:t>81</a:t>
            </a:fld>
            <a:endParaRPr lang="en-US" dirty="0"/>
          </a:p>
        </p:txBody>
      </p:sp>
      <p:pic>
        <p:nvPicPr>
          <p:cNvPr id="10243" name="Picture 3" descr="image of back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C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600200" y="5562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6172200" y="4876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0247" name="Line 6" descr="arrow"/>
          <p:cNvSpPr>
            <a:spLocks noChangeShapeType="1"/>
          </p:cNvSpPr>
          <p:nvPr/>
        </p:nvSpPr>
        <p:spPr bwMode="auto">
          <a:xfrm flipV="1">
            <a:off x="2133600" y="46482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8" name="Line 7" descr="arrow"/>
          <p:cNvSpPr>
            <a:spLocks noChangeShapeType="1"/>
          </p:cNvSpPr>
          <p:nvPr/>
        </p:nvSpPr>
        <p:spPr bwMode="auto">
          <a:xfrm flipH="1" flipV="1">
            <a:off x="6553200" y="40386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A2191653-A721-4D9B-B4C8-4BF91EA2D516}" type="slidenum">
              <a:rPr lang="en-US"/>
              <a:pPr>
                <a:defRPr/>
              </a:pPr>
              <a:t>82</a:t>
            </a:fld>
            <a:endParaRPr lang="en-US" dirty="0"/>
          </a:p>
        </p:txBody>
      </p:sp>
      <p:pic>
        <p:nvPicPr>
          <p:cNvPr id="11267" name="Picture 3" descr="image of side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Side D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2438400" y="4419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1270" name="Line 5" descr="arrow"/>
          <p:cNvSpPr>
            <a:spLocks noChangeShapeType="1"/>
          </p:cNvSpPr>
          <p:nvPr/>
        </p:nvSpPr>
        <p:spPr bwMode="auto">
          <a:xfrm flipV="1">
            <a:off x="2819400" y="35052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5715000" y="34290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1272" name="Line 7" descr="arrow"/>
          <p:cNvSpPr>
            <a:spLocks noChangeShapeType="1"/>
          </p:cNvSpPr>
          <p:nvPr/>
        </p:nvSpPr>
        <p:spPr bwMode="auto">
          <a:xfrm flipH="1" flipV="1">
            <a:off x="4953000" y="3200400"/>
            <a:ext cx="838200" cy="304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D1545E8B-9E10-43AC-AD2F-4A4850AEB181}" type="slidenum">
              <a:rPr lang="en-US"/>
              <a:pPr>
                <a:defRPr/>
              </a:pPr>
              <a:t>83</a:t>
            </a:fld>
            <a:endParaRPr lang="en-US" dirty="0"/>
          </a:p>
        </p:txBody>
      </p:sp>
      <p:sp>
        <p:nvSpPr>
          <p:cNvPr id="12291" name="Rectangle 202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2292" name="Group 201"/>
          <p:cNvGrpSpPr>
            <a:grpSpLocks/>
          </p:cNvGrpSpPr>
          <p:nvPr/>
        </p:nvGrpSpPr>
        <p:grpSpPr bwMode="auto">
          <a:xfrm>
            <a:off x="650875" y="228600"/>
            <a:ext cx="8340725" cy="5732463"/>
            <a:chOff x="144" y="144"/>
            <a:chExt cx="5517" cy="3809"/>
          </a:xfrm>
        </p:grpSpPr>
        <p:sp>
          <p:nvSpPr>
            <p:cNvPr id="12293" name="Line 2"/>
            <p:cNvSpPr>
              <a:spLocks noChangeShapeType="1"/>
            </p:cNvSpPr>
            <p:nvPr/>
          </p:nvSpPr>
          <p:spPr bwMode="auto">
            <a:xfrm>
              <a:off x="720" y="168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Text Box 3"/>
            <p:cNvSpPr txBox="1">
              <a:spLocks noChangeArrowheads="1"/>
            </p:cNvSpPr>
            <p:nvPr/>
          </p:nvSpPr>
          <p:spPr bwMode="auto">
            <a:xfrm>
              <a:off x="3330" y="1751"/>
              <a:ext cx="270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LAV</a:t>
              </a:r>
            </a:p>
          </p:txBody>
        </p:sp>
        <p:sp>
          <p:nvSpPr>
            <p:cNvPr id="12295" name="Line 4"/>
            <p:cNvSpPr>
              <a:spLocks noChangeShapeType="1"/>
            </p:cNvSpPr>
            <p:nvPr/>
          </p:nvSpPr>
          <p:spPr bwMode="auto">
            <a:xfrm>
              <a:off x="720" y="281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6" name="Line 5"/>
            <p:cNvSpPr>
              <a:spLocks noChangeShapeType="1"/>
            </p:cNvSpPr>
            <p:nvPr/>
          </p:nvSpPr>
          <p:spPr bwMode="auto">
            <a:xfrm>
              <a:off x="4152" y="2832"/>
              <a:ext cx="9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7" name="Line 6"/>
            <p:cNvSpPr>
              <a:spLocks noChangeShapeType="1"/>
            </p:cNvSpPr>
            <p:nvPr/>
          </p:nvSpPr>
          <p:spPr bwMode="auto">
            <a:xfrm>
              <a:off x="1968" y="2816"/>
              <a:ext cx="437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8" name="Line 7"/>
            <p:cNvSpPr>
              <a:spLocks noChangeShapeType="1"/>
            </p:cNvSpPr>
            <p:nvPr/>
          </p:nvSpPr>
          <p:spPr bwMode="auto">
            <a:xfrm flipH="1">
              <a:off x="2405" y="2832"/>
              <a:ext cx="1747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9" name="Line 8"/>
            <p:cNvSpPr>
              <a:spLocks noChangeShapeType="1"/>
            </p:cNvSpPr>
            <p:nvPr/>
          </p:nvSpPr>
          <p:spPr bwMode="auto">
            <a:xfrm>
              <a:off x="720" y="1264"/>
              <a:ext cx="6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 flipH="1">
              <a:off x="1406" y="528"/>
              <a:ext cx="1748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1" name="Line 10"/>
            <p:cNvSpPr>
              <a:spLocks noChangeShapeType="1"/>
            </p:cNvSpPr>
            <p:nvPr/>
          </p:nvSpPr>
          <p:spPr bwMode="auto">
            <a:xfrm>
              <a:off x="3154" y="528"/>
              <a:ext cx="436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2" name="Line 11"/>
            <p:cNvSpPr>
              <a:spLocks noChangeShapeType="1"/>
            </p:cNvSpPr>
            <p:nvPr/>
          </p:nvSpPr>
          <p:spPr bwMode="auto">
            <a:xfrm flipV="1">
              <a:off x="5088" y="1264"/>
              <a:ext cx="0" cy="1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3" name="Line 12"/>
            <p:cNvSpPr>
              <a:spLocks noChangeShapeType="1"/>
            </p:cNvSpPr>
            <p:nvPr/>
          </p:nvSpPr>
          <p:spPr bwMode="auto">
            <a:xfrm flipV="1">
              <a:off x="720" y="1264"/>
              <a:ext cx="0" cy="1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4" name="Line 13"/>
            <p:cNvSpPr>
              <a:spLocks noChangeShapeType="1"/>
            </p:cNvSpPr>
            <p:nvPr/>
          </p:nvSpPr>
          <p:spPr bwMode="auto">
            <a:xfrm>
              <a:off x="3590" y="1264"/>
              <a:ext cx="14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05" name="Group 14"/>
            <p:cNvGrpSpPr>
              <a:grpSpLocks/>
            </p:cNvGrpSpPr>
            <p:nvPr/>
          </p:nvGrpSpPr>
          <p:grpSpPr bwMode="auto">
            <a:xfrm>
              <a:off x="4656" y="2784"/>
              <a:ext cx="144" cy="96"/>
              <a:chOff x="2112" y="3600"/>
              <a:chExt cx="144" cy="96"/>
            </a:xfrm>
          </p:grpSpPr>
          <p:grpSp>
            <p:nvGrpSpPr>
              <p:cNvPr id="12487" name="Group 15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2489" name="Line 1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90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88" name="Line 18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06" name="Group 19"/>
            <p:cNvGrpSpPr>
              <a:grpSpLocks/>
            </p:cNvGrpSpPr>
            <p:nvPr/>
          </p:nvGrpSpPr>
          <p:grpSpPr bwMode="auto">
            <a:xfrm>
              <a:off x="4512" y="2784"/>
              <a:ext cx="144" cy="96"/>
              <a:chOff x="1920" y="3600"/>
              <a:chExt cx="144" cy="96"/>
            </a:xfrm>
          </p:grpSpPr>
          <p:grpSp>
            <p:nvGrpSpPr>
              <p:cNvPr id="12483" name="Group 20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85" name="Line 2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86" name="Line 2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84" name="Line 23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07" name="Group 24"/>
            <p:cNvGrpSpPr>
              <a:grpSpLocks/>
            </p:cNvGrpSpPr>
            <p:nvPr/>
          </p:nvGrpSpPr>
          <p:grpSpPr bwMode="auto">
            <a:xfrm rot="-1396633">
              <a:off x="3984" y="720"/>
              <a:ext cx="144" cy="96"/>
              <a:chOff x="2112" y="3600"/>
              <a:chExt cx="144" cy="96"/>
            </a:xfrm>
          </p:grpSpPr>
          <p:grpSp>
            <p:nvGrpSpPr>
              <p:cNvPr id="12479" name="Group 25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2481" name="Line 2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82" name="Line 2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80" name="Line 28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08" name="Group 29"/>
            <p:cNvGrpSpPr>
              <a:grpSpLocks/>
            </p:cNvGrpSpPr>
            <p:nvPr/>
          </p:nvGrpSpPr>
          <p:grpSpPr bwMode="auto">
            <a:xfrm rot="3649062" flipV="1">
              <a:off x="2088" y="3096"/>
              <a:ext cx="144" cy="96"/>
              <a:chOff x="1920" y="3600"/>
              <a:chExt cx="144" cy="96"/>
            </a:xfrm>
          </p:grpSpPr>
          <p:grpSp>
            <p:nvGrpSpPr>
              <p:cNvPr id="12475" name="Group 30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77" name="Line 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78" name="Line 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76" name="Line 33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09" name="Group 34"/>
            <p:cNvGrpSpPr>
              <a:grpSpLocks/>
            </p:cNvGrpSpPr>
            <p:nvPr/>
          </p:nvGrpSpPr>
          <p:grpSpPr bwMode="auto">
            <a:xfrm rot="-1396633">
              <a:off x="2832" y="3312"/>
              <a:ext cx="144" cy="96"/>
              <a:chOff x="2112" y="3600"/>
              <a:chExt cx="144" cy="96"/>
            </a:xfrm>
          </p:grpSpPr>
          <p:grpSp>
            <p:nvGrpSpPr>
              <p:cNvPr id="12471" name="Group 35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2473" name="Line 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74" name="Line 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72" name="Line 38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0" name="Group 39"/>
            <p:cNvGrpSpPr>
              <a:grpSpLocks/>
            </p:cNvGrpSpPr>
            <p:nvPr/>
          </p:nvGrpSpPr>
          <p:grpSpPr bwMode="auto">
            <a:xfrm rot="-1396633">
              <a:off x="2736" y="3369"/>
              <a:ext cx="85" cy="87"/>
              <a:chOff x="1920" y="3600"/>
              <a:chExt cx="144" cy="96"/>
            </a:xfrm>
          </p:grpSpPr>
          <p:grpSp>
            <p:nvGrpSpPr>
              <p:cNvPr id="12467" name="Group 40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69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70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68" name="Line 43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1" name="Group 44"/>
            <p:cNvGrpSpPr>
              <a:grpSpLocks/>
            </p:cNvGrpSpPr>
            <p:nvPr/>
          </p:nvGrpSpPr>
          <p:grpSpPr bwMode="auto">
            <a:xfrm rot="-1396633">
              <a:off x="2987" y="3264"/>
              <a:ext cx="85" cy="87"/>
              <a:chOff x="1920" y="3600"/>
              <a:chExt cx="144" cy="96"/>
            </a:xfrm>
          </p:grpSpPr>
          <p:grpSp>
            <p:nvGrpSpPr>
              <p:cNvPr id="12463" name="Group 45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65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66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64" name="Line 48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2" name="Group 49"/>
            <p:cNvGrpSpPr>
              <a:grpSpLocks/>
            </p:cNvGrpSpPr>
            <p:nvPr/>
          </p:nvGrpSpPr>
          <p:grpSpPr bwMode="auto">
            <a:xfrm>
              <a:off x="3696" y="2880"/>
              <a:ext cx="297" cy="176"/>
              <a:chOff x="2850" y="3511"/>
              <a:chExt cx="297" cy="176"/>
            </a:xfrm>
          </p:grpSpPr>
          <p:grpSp>
            <p:nvGrpSpPr>
              <p:cNvPr id="12448" name="Group 50"/>
              <p:cNvGrpSpPr>
                <a:grpSpLocks/>
              </p:cNvGrpSpPr>
              <p:nvPr/>
            </p:nvGrpSpPr>
            <p:grpSpPr bwMode="auto">
              <a:xfrm rot="-1396633">
                <a:off x="2928" y="3552"/>
                <a:ext cx="144" cy="96"/>
                <a:chOff x="2112" y="3600"/>
                <a:chExt cx="144" cy="96"/>
              </a:xfrm>
            </p:grpSpPr>
            <p:grpSp>
              <p:nvGrpSpPr>
                <p:cNvPr id="12459" name="Group 51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61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62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60" name="Line 54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49" name="Group 55"/>
              <p:cNvGrpSpPr>
                <a:grpSpLocks/>
              </p:cNvGrpSpPr>
              <p:nvPr/>
            </p:nvGrpSpPr>
            <p:grpSpPr bwMode="auto">
              <a:xfrm rot="-1396633">
                <a:off x="2850" y="3600"/>
                <a:ext cx="85" cy="87"/>
                <a:chOff x="1920" y="3600"/>
                <a:chExt cx="144" cy="96"/>
              </a:xfrm>
            </p:grpSpPr>
            <p:grpSp>
              <p:nvGrpSpPr>
                <p:cNvPr id="12455" name="Group 56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57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58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56" name="Line 59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50" name="Group 60"/>
              <p:cNvGrpSpPr>
                <a:grpSpLocks/>
              </p:cNvGrpSpPr>
              <p:nvPr/>
            </p:nvGrpSpPr>
            <p:grpSpPr bwMode="auto">
              <a:xfrm rot="-1396633">
                <a:off x="3062" y="3511"/>
                <a:ext cx="85" cy="87"/>
                <a:chOff x="1920" y="3600"/>
                <a:chExt cx="144" cy="96"/>
              </a:xfrm>
            </p:grpSpPr>
            <p:grpSp>
              <p:nvGrpSpPr>
                <p:cNvPr id="12451" name="Group 61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5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54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52" name="Line 64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2313" name="door"/>
            <p:cNvSpPr>
              <a:spLocks noEditPoints="1" noChangeArrowheads="1"/>
            </p:cNvSpPr>
            <p:nvPr/>
          </p:nvSpPr>
          <p:spPr bwMode="auto">
            <a:xfrm rot="9270146" flipH="1" flipV="1">
              <a:off x="3264" y="3024"/>
              <a:ext cx="140" cy="144"/>
            </a:xfrm>
            <a:custGeom>
              <a:avLst/>
              <a:gdLst>
                <a:gd name="T0" fmla="*/ 9 w 21600"/>
                <a:gd name="T1" fmla="*/ 10 h 21600"/>
                <a:gd name="T2" fmla="*/ 3 w 21600"/>
                <a:gd name="T3" fmla="*/ 0 h 21600"/>
                <a:gd name="T4" fmla="*/ 0 w 21600"/>
                <a:gd name="T5" fmla="*/ 10 h 21600"/>
                <a:gd name="T6" fmla="*/ 0 60000 65536"/>
                <a:gd name="T7" fmla="*/ 0 60000 65536"/>
                <a:gd name="T8" fmla="*/ 0 60000 65536"/>
                <a:gd name="T9" fmla="*/ 2623 w 21600"/>
                <a:gd name="T10" fmla="*/ 11250 h 21600"/>
                <a:gd name="T11" fmla="*/ 13423 w 21600"/>
                <a:gd name="T12" fmla="*/ 201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1600" y="21600"/>
                  </a:moveTo>
                  <a:lnTo>
                    <a:pt x="6007" y="127"/>
                  </a:lnTo>
                  <a:lnTo>
                    <a:pt x="4665" y="2541"/>
                  </a:lnTo>
                  <a:lnTo>
                    <a:pt x="3579" y="5209"/>
                  </a:lnTo>
                  <a:lnTo>
                    <a:pt x="2492" y="8259"/>
                  </a:lnTo>
                  <a:lnTo>
                    <a:pt x="1598" y="11308"/>
                  </a:lnTo>
                  <a:lnTo>
                    <a:pt x="959" y="14739"/>
                  </a:lnTo>
                  <a:lnTo>
                    <a:pt x="383" y="18169"/>
                  </a:lnTo>
                  <a:lnTo>
                    <a:pt x="0" y="216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4" name="Line 66"/>
            <p:cNvSpPr>
              <a:spLocks noChangeShapeType="1"/>
            </p:cNvSpPr>
            <p:nvPr/>
          </p:nvSpPr>
          <p:spPr bwMode="auto">
            <a:xfrm rot="14670146" flipH="1">
              <a:off x="3366" y="3088"/>
              <a:ext cx="0" cy="144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15" name="Group 67"/>
            <p:cNvGrpSpPr>
              <a:grpSpLocks/>
            </p:cNvGrpSpPr>
            <p:nvPr/>
          </p:nvGrpSpPr>
          <p:grpSpPr bwMode="auto">
            <a:xfrm>
              <a:off x="3189" y="3072"/>
              <a:ext cx="336" cy="192"/>
              <a:chOff x="2832" y="3360"/>
              <a:chExt cx="336" cy="192"/>
            </a:xfrm>
          </p:grpSpPr>
          <p:grpSp>
            <p:nvGrpSpPr>
              <p:cNvPr id="12438" name="Group 68"/>
              <p:cNvGrpSpPr>
                <a:grpSpLocks/>
              </p:cNvGrpSpPr>
              <p:nvPr/>
            </p:nvGrpSpPr>
            <p:grpSpPr bwMode="auto">
              <a:xfrm rot="-1396633">
                <a:off x="2832" y="3465"/>
                <a:ext cx="85" cy="87"/>
                <a:chOff x="1920" y="3600"/>
                <a:chExt cx="144" cy="96"/>
              </a:xfrm>
            </p:grpSpPr>
            <p:grpSp>
              <p:nvGrpSpPr>
                <p:cNvPr id="12444" name="Group 69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46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47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45" name="Line 72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39" name="Group 73"/>
              <p:cNvGrpSpPr>
                <a:grpSpLocks/>
              </p:cNvGrpSpPr>
              <p:nvPr/>
            </p:nvGrpSpPr>
            <p:grpSpPr bwMode="auto">
              <a:xfrm rot="-1396633">
                <a:off x="3083" y="3360"/>
                <a:ext cx="85" cy="87"/>
                <a:chOff x="1920" y="3600"/>
                <a:chExt cx="144" cy="96"/>
              </a:xfrm>
            </p:grpSpPr>
            <p:grpSp>
              <p:nvGrpSpPr>
                <p:cNvPr id="12440" name="Group 74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4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4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41" name="Line 77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316" name="Group 78"/>
            <p:cNvGrpSpPr>
              <a:grpSpLocks/>
            </p:cNvGrpSpPr>
            <p:nvPr/>
          </p:nvGrpSpPr>
          <p:grpSpPr bwMode="auto">
            <a:xfrm>
              <a:off x="1248" y="2777"/>
              <a:ext cx="144" cy="96"/>
              <a:chOff x="1920" y="3600"/>
              <a:chExt cx="144" cy="96"/>
            </a:xfrm>
          </p:grpSpPr>
          <p:grpSp>
            <p:nvGrpSpPr>
              <p:cNvPr id="12434" name="Group 79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36" name="Line 8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37" name="Line 8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35" name="Line 82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7" name="Group 83"/>
            <p:cNvGrpSpPr>
              <a:grpSpLocks/>
            </p:cNvGrpSpPr>
            <p:nvPr/>
          </p:nvGrpSpPr>
          <p:grpSpPr bwMode="auto">
            <a:xfrm>
              <a:off x="1632" y="2777"/>
              <a:ext cx="144" cy="96"/>
              <a:chOff x="2112" y="3600"/>
              <a:chExt cx="144" cy="96"/>
            </a:xfrm>
          </p:grpSpPr>
          <p:grpSp>
            <p:nvGrpSpPr>
              <p:cNvPr id="12430" name="Group 84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2432" name="Line 8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33" name="Line 8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31" name="Line 87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8" name="Group 88"/>
            <p:cNvGrpSpPr>
              <a:grpSpLocks/>
            </p:cNvGrpSpPr>
            <p:nvPr/>
          </p:nvGrpSpPr>
          <p:grpSpPr bwMode="auto">
            <a:xfrm rot="5400000">
              <a:off x="648" y="1752"/>
              <a:ext cx="144" cy="96"/>
              <a:chOff x="1920" y="3600"/>
              <a:chExt cx="144" cy="96"/>
            </a:xfrm>
          </p:grpSpPr>
          <p:grpSp>
            <p:nvGrpSpPr>
              <p:cNvPr id="12426" name="Group 89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28" name="Line 9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29" name="Line 9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27" name="Line 92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19" name="Group 93"/>
            <p:cNvGrpSpPr>
              <a:grpSpLocks/>
            </p:cNvGrpSpPr>
            <p:nvPr/>
          </p:nvGrpSpPr>
          <p:grpSpPr bwMode="auto">
            <a:xfrm>
              <a:off x="1008" y="1207"/>
              <a:ext cx="144" cy="96"/>
              <a:chOff x="1920" y="3600"/>
              <a:chExt cx="144" cy="96"/>
            </a:xfrm>
          </p:grpSpPr>
          <p:grpSp>
            <p:nvGrpSpPr>
              <p:cNvPr id="12422" name="Group 94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424" name="Line 9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25" name="Line 9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23" name="Line 97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20" name="Group 98"/>
            <p:cNvGrpSpPr>
              <a:grpSpLocks/>
            </p:cNvGrpSpPr>
            <p:nvPr/>
          </p:nvGrpSpPr>
          <p:grpSpPr bwMode="auto">
            <a:xfrm>
              <a:off x="1790" y="960"/>
              <a:ext cx="274" cy="151"/>
              <a:chOff x="1680" y="1961"/>
              <a:chExt cx="274" cy="151"/>
            </a:xfrm>
          </p:grpSpPr>
          <p:grpSp>
            <p:nvGrpSpPr>
              <p:cNvPr id="12413" name="Group 99"/>
              <p:cNvGrpSpPr>
                <a:grpSpLocks/>
              </p:cNvGrpSpPr>
              <p:nvPr/>
            </p:nvGrpSpPr>
            <p:grpSpPr bwMode="auto">
              <a:xfrm rot="9403367">
                <a:off x="1680" y="2016"/>
                <a:ext cx="144" cy="96"/>
                <a:chOff x="3216" y="2736"/>
                <a:chExt cx="336" cy="96"/>
              </a:xfrm>
            </p:grpSpPr>
            <p:sp>
              <p:nvSpPr>
                <p:cNvPr id="12420" name="Line 10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21" name="Line 10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414" name="Line 102"/>
              <p:cNvSpPr>
                <a:spLocks noChangeShapeType="1"/>
              </p:cNvSpPr>
              <p:nvPr/>
            </p:nvSpPr>
            <p:spPr bwMode="auto">
              <a:xfrm rot="-1396633">
                <a:off x="1680" y="2064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2415" name="Group 103"/>
              <p:cNvGrpSpPr>
                <a:grpSpLocks/>
              </p:cNvGrpSpPr>
              <p:nvPr/>
            </p:nvGrpSpPr>
            <p:grpSpPr bwMode="auto">
              <a:xfrm rot="-1396633">
                <a:off x="1810" y="1961"/>
                <a:ext cx="144" cy="96"/>
                <a:chOff x="2112" y="3600"/>
                <a:chExt cx="144" cy="96"/>
              </a:xfrm>
            </p:grpSpPr>
            <p:grpSp>
              <p:nvGrpSpPr>
                <p:cNvPr id="12416" name="Group 104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18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1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17" name="Line 107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321" name="Group 108"/>
            <p:cNvGrpSpPr>
              <a:grpSpLocks/>
            </p:cNvGrpSpPr>
            <p:nvPr/>
          </p:nvGrpSpPr>
          <p:grpSpPr bwMode="auto">
            <a:xfrm>
              <a:off x="1488" y="1129"/>
              <a:ext cx="163" cy="119"/>
              <a:chOff x="2514" y="1648"/>
              <a:chExt cx="163" cy="119"/>
            </a:xfrm>
          </p:grpSpPr>
          <p:grpSp>
            <p:nvGrpSpPr>
              <p:cNvPr id="12403" name="Group 109"/>
              <p:cNvGrpSpPr>
                <a:grpSpLocks/>
              </p:cNvGrpSpPr>
              <p:nvPr/>
            </p:nvGrpSpPr>
            <p:grpSpPr bwMode="auto">
              <a:xfrm rot="-1396633">
                <a:off x="2514" y="1680"/>
                <a:ext cx="85" cy="87"/>
                <a:chOff x="1920" y="3600"/>
                <a:chExt cx="144" cy="96"/>
              </a:xfrm>
            </p:grpSpPr>
            <p:grpSp>
              <p:nvGrpSpPr>
                <p:cNvPr id="12409" name="Group 110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11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12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10" name="Line 113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404" name="Group 114"/>
              <p:cNvGrpSpPr>
                <a:grpSpLocks/>
              </p:cNvGrpSpPr>
              <p:nvPr/>
            </p:nvGrpSpPr>
            <p:grpSpPr bwMode="auto">
              <a:xfrm rot="-1396633">
                <a:off x="2592" y="1648"/>
                <a:ext cx="85" cy="87"/>
                <a:chOff x="1920" y="3600"/>
                <a:chExt cx="144" cy="96"/>
              </a:xfrm>
            </p:grpSpPr>
            <p:grpSp>
              <p:nvGrpSpPr>
                <p:cNvPr id="12405" name="Group 115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407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08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406" name="Line 118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322" name="Group 119"/>
            <p:cNvGrpSpPr>
              <a:grpSpLocks/>
            </p:cNvGrpSpPr>
            <p:nvPr/>
          </p:nvGrpSpPr>
          <p:grpSpPr bwMode="auto">
            <a:xfrm>
              <a:off x="2160" y="809"/>
              <a:ext cx="274" cy="151"/>
              <a:chOff x="1680" y="1961"/>
              <a:chExt cx="274" cy="151"/>
            </a:xfrm>
          </p:grpSpPr>
          <p:grpSp>
            <p:nvGrpSpPr>
              <p:cNvPr id="12394" name="Group 120"/>
              <p:cNvGrpSpPr>
                <a:grpSpLocks/>
              </p:cNvGrpSpPr>
              <p:nvPr/>
            </p:nvGrpSpPr>
            <p:grpSpPr bwMode="auto">
              <a:xfrm rot="9403367">
                <a:off x="1680" y="2016"/>
                <a:ext cx="144" cy="96"/>
                <a:chOff x="3216" y="2736"/>
                <a:chExt cx="336" cy="96"/>
              </a:xfrm>
            </p:grpSpPr>
            <p:sp>
              <p:nvSpPr>
                <p:cNvPr id="12401" name="Line 12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402" name="Line 12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395" name="Line 123"/>
              <p:cNvSpPr>
                <a:spLocks noChangeShapeType="1"/>
              </p:cNvSpPr>
              <p:nvPr/>
            </p:nvSpPr>
            <p:spPr bwMode="auto">
              <a:xfrm rot="-1396633">
                <a:off x="1680" y="2064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2396" name="Group 124"/>
              <p:cNvGrpSpPr>
                <a:grpSpLocks/>
              </p:cNvGrpSpPr>
              <p:nvPr/>
            </p:nvGrpSpPr>
            <p:grpSpPr bwMode="auto">
              <a:xfrm rot="-1396633">
                <a:off x="1810" y="1961"/>
                <a:ext cx="144" cy="96"/>
                <a:chOff x="2112" y="3600"/>
                <a:chExt cx="144" cy="96"/>
              </a:xfrm>
            </p:grpSpPr>
            <p:grpSp>
              <p:nvGrpSpPr>
                <p:cNvPr id="12397" name="Group 125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39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40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398" name="Line 128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323" name="Group 129"/>
            <p:cNvGrpSpPr>
              <a:grpSpLocks/>
            </p:cNvGrpSpPr>
            <p:nvPr/>
          </p:nvGrpSpPr>
          <p:grpSpPr bwMode="auto">
            <a:xfrm>
              <a:off x="2717" y="624"/>
              <a:ext cx="163" cy="119"/>
              <a:chOff x="2514" y="1648"/>
              <a:chExt cx="163" cy="119"/>
            </a:xfrm>
          </p:grpSpPr>
          <p:grpSp>
            <p:nvGrpSpPr>
              <p:cNvPr id="12384" name="Group 130"/>
              <p:cNvGrpSpPr>
                <a:grpSpLocks/>
              </p:cNvGrpSpPr>
              <p:nvPr/>
            </p:nvGrpSpPr>
            <p:grpSpPr bwMode="auto">
              <a:xfrm rot="-1396633">
                <a:off x="2514" y="1680"/>
                <a:ext cx="85" cy="87"/>
                <a:chOff x="1920" y="3600"/>
                <a:chExt cx="144" cy="96"/>
              </a:xfrm>
            </p:grpSpPr>
            <p:grpSp>
              <p:nvGrpSpPr>
                <p:cNvPr id="12390" name="Group 131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392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393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391" name="Line 134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2385" name="Group 135"/>
              <p:cNvGrpSpPr>
                <a:grpSpLocks/>
              </p:cNvGrpSpPr>
              <p:nvPr/>
            </p:nvGrpSpPr>
            <p:grpSpPr bwMode="auto">
              <a:xfrm rot="-1396633">
                <a:off x="2592" y="1648"/>
                <a:ext cx="85" cy="87"/>
                <a:chOff x="1920" y="3600"/>
                <a:chExt cx="144" cy="96"/>
              </a:xfrm>
            </p:grpSpPr>
            <p:grpSp>
              <p:nvGrpSpPr>
                <p:cNvPr id="12386" name="Group 136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2388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2389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2387" name="Line 139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324" name="Group 140"/>
            <p:cNvGrpSpPr>
              <a:grpSpLocks/>
            </p:cNvGrpSpPr>
            <p:nvPr/>
          </p:nvGrpSpPr>
          <p:grpSpPr bwMode="auto">
            <a:xfrm>
              <a:off x="3936" y="1207"/>
              <a:ext cx="960" cy="89"/>
              <a:chOff x="1920" y="3600"/>
              <a:chExt cx="144" cy="96"/>
            </a:xfrm>
          </p:grpSpPr>
          <p:grpSp>
            <p:nvGrpSpPr>
              <p:cNvPr id="12380" name="Group 141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2382" name="Line 14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83" name="Line 14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2381" name="Line 144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25" name="Line 145"/>
            <p:cNvSpPr>
              <a:spLocks noChangeShapeType="1"/>
            </p:cNvSpPr>
            <p:nvPr/>
          </p:nvSpPr>
          <p:spPr bwMode="auto">
            <a:xfrm>
              <a:off x="3600" y="1968"/>
              <a:ext cx="528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6" name="Line 146"/>
            <p:cNvSpPr>
              <a:spLocks noChangeShapeType="1"/>
            </p:cNvSpPr>
            <p:nvPr/>
          </p:nvSpPr>
          <p:spPr bwMode="auto">
            <a:xfrm>
              <a:off x="3593" y="124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7" name="Line 147"/>
            <p:cNvSpPr>
              <a:spLocks noChangeShapeType="1"/>
            </p:cNvSpPr>
            <p:nvPr/>
          </p:nvSpPr>
          <p:spPr bwMode="auto">
            <a:xfrm>
              <a:off x="1104" y="624"/>
              <a:ext cx="340" cy="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8" name="Line 148"/>
            <p:cNvSpPr>
              <a:spLocks noChangeShapeType="1"/>
            </p:cNvSpPr>
            <p:nvPr/>
          </p:nvSpPr>
          <p:spPr bwMode="auto">
            <a:xfrm>
              <a:off x="2208" y="192"/>
              <a:ext cx="340" cy="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9" name="Line 149"/>
            <p:cNvSpPr>
              <a:spLocks noChangeShapeType="1"/>
            </p:cNvSpPr>
            <p:nvPr/>
          </p:nvSpPr>
          <p:spPr bwMode="auto">
            <a:xfrm flipH="1">
              <a:off x="1104" y="174"/>
              <a:ext cx="1100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30" name="Line 150"/>
            <p:cNvSpPr>
              <a:spLocks noChangeShapeType="1"/>
            </p:cNvSpPr>
            <p:nvPr/>
          </p:nvSpPr>
          <p:spPr bwMode="auto">
            <a:xfrm flipH="1">
              <a:off x="1427" y="1967"/>
              <a:ext cx="781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31" name="Line 151"/>
            <p:cNvSpPr>
              <a:spLocks noChangeShapeType="1"/>
            </p:cNvSpPr>
            <p:nvPr/>
          </p:nvSpPr>
          <p:spPr bwMode="auto">
            <a:xfrm>
              <a:off x="1426" y="124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32" name="Line 152"/>
            <p:cNvSpPr>
              <a:spLocks noChangeShapeType="1"/>
            </p:cNvSpPr>
            <p:nvPr/>
          </p:nvSpPr>
          <p:spPr bwMode="auto">
            <a:xfrm>
              <a:off x="1968" y="1968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33" name="Line 153"/>
            <p:cNvSpPr>
              <a:spLocks noChangeShapeType="1"/>
            </p:cNvSpPr>
            <p:nvPr/>
          </p:nvSpPr>
          <p:spPr bwMode="auto">
            <a:xfrm flipH="1">
              <a:off x="3251" y="1968"/>
              <a:ext cx="34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34" name="Rectangle 154"/>
            <p:cNvSpPr>
              <a:spLocks noChangeArrowheads="1"/>
            </p:cNvSpPr>
            <p:nvPr/>
          </p:nvSpPr>
          <p:spPr bwMode="auto">
            <a:xfrm>
              <a:off x="3360" y="1764"/>
              <a:ext cx="224" cy="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2335" name="Group 155"/>
            <p:cNvGrpSpPr>
              <a:grpSpLocks/>
            </p:cNvGrpSpPr>
            <p:nvPr/>
          </p:nvGrpSpPr>
          <p:grpSpPr bwMode="auto">
            <a:xfrm flipH="1">
              <a:off x="3360" y="1886"/>
              <a:ext cx="73" cy="82"/>
              <a:chOff x="1827" y="2496"/>
              <a:chExt cx="93" cy="96"/>
            </a:xfrm>
          </p:grpSpPr>
          <p:sp>
            <p:nvSpPr>
              <p:cNvPr id="1237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379" name="Line 1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36" name="Group 158"/>
            <p:cNvGrpSpPr>
              <a:grpSpLocks/>
            </p:cNvGrpSpPr>
            <p:nvPr/>
          </p:nvGrpSpPr>
          <p:grpSpPr bwMode="auto">
            <a:xfrm flipH="1" flipV="1">
              <a:off x="3593" y="1296"/>
              <a:ext cx="144" cy="144"/>
              <a:chOff x="1827" y="2496"/>
              <a:chExt cx="93" cy="96"/>
            </a:xfrm>
          </p:grpSpPr>
          <p:sp>
            <p:nvSpPr>
              <p:cNvPr id="123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377" name="Line 16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37" name="Text Box 161"/>
            <p:cNvSpPr txBox="1">
              <a:spLocks noChangeArrowheads="1"/>
            </p:cNvSpPr>
            <p:nvPr/>
          </p:nvSpPr>
          <p:spPr bwMode="auto">
            <a:xfrm>
              <a:off x="2544" y="2304"/>
              <a:ext cx="62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Area</a:t>
              </a:r>
            </a:p>
          </p:txBody>
        </p:sp>
        <p:sp>
          <p:nvSpPr>
            <p:cNvPr id="12338" name="Text Box 162"/>
            <p:cNvSpPr txBox="1">
              <a:spLocks noChangeArrowheads="1"/>
            </p:cNvSpPr>
            <p:nvPr/>
          </p:nvSpPr>
          <p:spPr bwMode="auto">
            <a:xfrm>
              <a:off x="2400" y="1536"/>
              <a:ext cx="76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Area</a:t>
              </a:r>
            </a:p>
          </p:txBody>
        </p:sp>
        <p:sp>
          <p:nvSpPr>
            <p:cNvPr id="12339" name="Text Box 163"/>
            <p:cNvSpPr txBox="1">
              <a:spLocks noChangeArrowheads="1"/>
            </p:cNvSpPr>
            <p:nvPr/>
          </p:nvSpPr>
          <p:spPr bwMode="auto">
            <a:xfrm>
              <a:off x="2496" y="1008"/>
              <a:ext cx="76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 Area</a:t>
              </a:r>
            </a:p>
          </p:txBody>
        </p:sp>
        <p:sp>
          <p:nvSpPr>
            <p:cNvPr id="12340" name="Text Box 164"/>
            <p:cNvSpPr txBox="1">
              <a:spLocks noChangeArrowheads="1"/>
            </p:cNvSpPr>
            <p:nvPr/>
          </p:nvSpPr>
          <p:spPr bwMode="auto">
            <a:xfrm>
              <a:off x="1393" y="624"/>
              <a:ext cx="767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Deck</a:t>
              </a:r>
            </a:p>
          </p:txBody>
        </p:sp>
        <p:sp>
          <p:nvSpPr>
            <p:cNvPr id="12341" name="Text Box 165"/>
            <p:cNvSpPr txBox="1">
              <a:spLocks noChangeArrowheads="1"/>
            </p:cNvSpPr>
            <p:nvPr/>
          </p:nvSpPr>
          <p:spPr bwMode="auto">
            <a:xfrm>
              <a:off x="912" y="2352"/>
              <a:ext cx="768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Master Bedroom</a:t>
              </a:r>
            </a:p>
          </p:txBody>
        </p:sp>
        <p:grpSp>
          <p:nvGrpSpPr>
            <p:cNvPr id="12342" name="Group 166"/>
            <p:cNvGrpSpPr>
              <a:grpSpLocks/>
            </p:cNvGrpSpPr>
            <p:nvPr/>
          </p:nvGrpSpPr>
          <p:grpSpPr bwMode="auto">
            <a:xfrm rot="5400000" flipV="1">
              <a:off x="1224" y="1560"/>
              <a:ext cx="96" cy="144"/>
              <a:chOff x="1827" y="2496"/>
              <a:chExt cx="93" cy="96"/>
            </a:xfrm>
          </p:grpSpPr>
          <p:sp>
            <p:nvSpPr>
              <p:cNvPr id="123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5" name="Line 16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43" name="Text Box 169"/>
            <p:cNvSpPr txBox="1">
              <a:spLocks noChangeArrowheads="1"/>
            </p:cNvSpPr>
            <p:nvPr/>
          </p:nvSpPr>
          <p:spPr bwMode="auto">
            <a:xfrm>
              <a:off x="720" y="1344"/>
              <a:ext cx="76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Master Bath</a:t>
              </a:r>
            </a:p>
          </p:txBody>
        </p:sp>
        <p:sp>
          <p:nvSpPr>
            <p:cNvPr id="12344" name="Text Box 170"/>
            <p:cNvSpPr txBox="1">
              <a:spLocks noChangeArrowheads="1"/>
            </p:cNvSpPr>
            <p:nvPr/>
          </p:nvSpPr>
          <p:spPr bwMode="auto">
            <a:xfrm>
              <a:off x="4128" y="1872"/>
              <a:ext cx="624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Garage</a:t>
              </a:r>
            </a:p>
          </p:txBody>
        </p:sp>
        <p:grpSp>
          <p:nvGrpSpPr>
            <p:cNvPr id="12345" name="Group 171"/>
            <p:cNvGrpSpPr>
              <a:grpSpLocks/>
            </p:cNvGrpSpPr>
            <p:nvPr/>
          </p:nvGrpSpPr>
          <p:grpSpPr bwMode="auto">
            <a:xfrm>
              <a:off x="1426" y="1830"/>
              <a:ext cx="446" cy="138"/>
              <a:chOff x="1426" y="1830"/>
              <a:chExt cx="446" cy="138"/>
            </a:xfrm>
          </p:grpSpPr>
          <p:sp>
            <p:nvSpPr>
              <p:cNvPr id="12368" name="Rectangle 172"/>
              <p:cNvSpPr>
                <a:spLocks noChangeArrowheads="1"/>
              </p:cNvSpPr>
              <p:nvPr/>
            </p:nvSpPr>
            <p:spPr bwMode="auto">
              <a:xfrm rot="5400000" flipV="1">
                <a:off x="1580" y="1677"/>
                <a:ext cx="137" cy="4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sp>
            <p:nvSpPr>
              <p:cNvPr id="12369" name="Line 173"/>
              <p:cNvSpPr>
                <a:spLocks noChangeShapeType="1"/>
              </p:cNvSpPr>
              <p:nvPr/>
            </p:nvSpPr>
            <p:spPr bwMode="auto">
              <a:xfrm rot="5400000" flipV="1">
                <a:off x="1612" y="1900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0" name="Line 174"/>
              <p:cNvSpPr>
                <a:spLocks noChangeShapeType="1"/>
              </p:cNvSpPr>
              <p:nvPr/>
            </p:nvSpPr>
            <p:spPr bwMode="auto">
              <a:xfrm rot="5400000" flipV="1">
                <a:off x="1548" y="1900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1" name="Line 175"/>
              <p:cNvSpPr>
                <a:spLocks noChangeShapeType="1"/>
              </p:cNvSpPr>
              <p:nvPr/>
            </p:nvSpPr>
            <p:spPr bwMode="auto">
              <a:xfrm rot="5400000" flipV="1">
                <a:off x="1484" y="1900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2" name="Line 176"/>
              <p:cNvSpPr>
                <a:spLocks noChangeShapeType="1"/>
              </p:cNvSpPr>
              <p:nvPr/>
            </p:nvSpPr>
            <p:spPr bwMode="auto">
              <a:xfrm rot="5400000" flipV="1">
                <a:off x="1421" y="1900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73" name="Line 177"/>
              <p:cNvSpPr>
                <a:spLocks noChangeShapeType="1"/>
              </p:cNvSpPr>
              <p:nvPr/>
            </p:nvSpPr>
            <p:spPr bwMode="auto">
              <a:xfrm rot="5400000" flipV="1">
                <a:off x="1676" y="189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46" name="Text Box 178"/>
            <p:cNvSpPr txBox="1">
              <a:spLocks noChangeArrowheads="1"/>
            </p:cNvSpPr>
            <p:nvPr/>
          </p:nvSpPr>
          <p:spPr bwMode="auto">
            <a:xfrm>
              <a:off x="1776" y="1536"/>
              <a:ext cx="62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Basement Stairs</a:t>
              </a:r>
            </a:p>
          </p:txBody>
        </p:sp>
        <p:sp>
          <p:nvSpPr>
            <p:cNvPr id="12347" name="Text Box 179"/>
            <p:cNvSpPr txBox="1">
              <a:spLocks noChangeArrowheads="1"/>
            </p:cNvSpPr>
            <p:nvPr/>
          </p:nvSpPr>
          <p:spPr bwMode="auto">
            <a:xfrm>
              <a:off x="1968" y="1152"/>
              <a:ext cx="62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French Doors</a:t>
              </a:r>
            </a:p>
          </p:txBody>
        </p:sp>
        <p:sp>
          <p:nvSpPr>
            <p:cNvPr id="12348" name="Line 180"/>
            <p:cNvSpPr>
              <a:spLocks noChangeShapeType="1"/>
            </p:cNvSpPr>
            <p:nvPr/>
          </p:nvSpPr>
          <p:spPr bwMode="auto">
            <a:xfrm flipV="1">
              <a:off x="2016" y="105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49" name="Line 181"/>
            <p:cNvSpPr>
              <a:spLocks noChangeShapeType="1"/>
            </p:cNvSpPr>
            <p:nvPr/>
          </p:nvSpPr>
          <p:spPr bwMode="auto">
            <a:xfrm flipV="1">
              <a:off x="2352" y="96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50" name="Line 182"/>
            <p:cNvSpPr>
              <a:spLocks noChangeShapeType="1"/>
            </p:cNvSpPr>
            <p:nvPr/>
          </p:nvSpPr>
          <p:spPr bwMode="auto">
            <a:xfrm>
              <a:off x="1769" y="1111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51" name="Text Box 183"/>
            <p:cNvSpPr txBox="1">
              <a:spLocks noChangeArrowheads="1"/>
            </p:cNvSpPr>
            <p:nvPr/>
          </p:nvSpPr>
          <p:spPr bwMode="auto">
            <a:xfrm>
              <a:off x="1393" y="1488"/>
              <a:ext cx="383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Pantry</a:t>
              </a:r>
            </a:p>
          </p:txBody>
        </p:sp>
        <p:grpSp>
          <p:nvGrpSpPr>
            <p:cNvPr id="12352" name="Group 184"/>
            <p:cNvGrpSpPr>
              <a:grpSpLocks/>
            </p:cNvGrpSpPr>
            <p:nvPr/>
          </p:nvGrpSpPr>
          <p:grpSpPr bwMode="auto">
            <a:xfrm flipH="1">
              <a:off x="1872" y="1872"/>
              <a:ext cx="73" cy="82"/>
              <a:chOff x="1827" y="2496"/>
              <a:chExt cx="93" cy="96"/>
            </a:xfrm>
          </p:grpSpPr>
          <p:sp>
            <p:nvSpPr>
              <p:cNvPr id="1236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2367" name="Line 18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53" name="Line 187"/>
            <p:cNvSpPr>
              <a:spLocks noChangeShapeType="1"/>
            </p:cNvSpPr>
            <p:nvPr/>
          </p:nvSpPr>
          <p:spPr bwMode="auto">
            <a:xfrm flipV="1">
              <a:off x="5376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54" name="Line 188"/>
            <p:cNvSpPr>
              <a:spLocks noChangeShapeType="1"/>
            </p:cNvSpPr>
            <p:nvPr/>
          </p:nvSpPr>
          <p:spPr bwMode="auto">
            <a:xfrm>
              <a:off x="5280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55" name="Text Box 189"/>
            <p:cNvSpPr txBox="1">
              <a:spLocks noChangeArrowheads="1"/>
            </p:cNvSpPr>
            <p:nvPr/>
          </p:nvSpPr>
          <p:spPr bwMode="auto">
            <a:xfrm>
              <a:off x="5232" y="144"/>
              <a:ext cx="28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12356" name="Text Box 190"/>
            <p:cNvSpPr txBox="1">
              <a:spLocks noChangeArrowheads="1"/>
            </p:cNvSpPr>
            <p:nvPr/>
          </p:nvSpPr>
          <p:spPr bwMode="auto">
            <a:xfrm>
              <a:off x="713" y="2678"/>
              <a:ext cx="439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Closet</a:t>
              </a:r>
            </a:p>
          </p:txBody>
        </p:sp>
        <p:grpSp>
          <p:nvGrpSpPr>
            <p:cNvPr id="12357" name="Group 191"/>
            <p:cNvGrpSpPr>
              <a:grpSpLocks/>
            </p:cNvGrpSpPr>
            <p:nvPr/>
          </p:nvGrpSpPr>
          <p:grpSpPr bwMode="auto">
            <a:xfrm>
              <a:off x="720" y="2579"/>
              <a:ext cx="425" cy="239"/>
              <a:chOff x="720" y="2579"/>
              <a:chExt cx="425" cy="239"/>
            </a:xfrm>
          </p:grpSpPr>
          <p:sp>
            <p:nvSpPr>
              <p:cNvPr id="12362" name="Rectangle 192"/>
              <p:cNvSpPr>
                <a:spLocks noChangeArrowheads="1"/>
              </p:cNvSpPr>
              <p:nvPr/>
            </p:nvSpPr>
            <p:spPr bwMode="auto">
              <a:xfrm rot="-5400000">
                <a:off x="862" y="2534"/>
                <a:ext cx="142" cy="4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2363" name="Group 193"/>
              <p:cNvGrpSpPr>
                <a:grpSpLocks/>
              </p:cNvGrpSpPr>
              <p:nvPr/>
            </p:nvGrpSpPr>
            <p:grpSpPr bwMode="auto">
              <a:xfrm rot="-5400000" flipH="1" flipV="1">
                <a:off x="778" y="2555"/>
                <a:ext cx="96" cy="144"/>
                <a:chOff x="1827" y="2496"/>
                <a:chExt cx="93" cy="96"/>
              </a:xfrm>
            </p:grpSpPr>
            <p:sp>
              <p:nvSpPr>
                <p:cNvPr id="1236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365" name="Line 19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349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2358" name="Text Box 196"/>
            <p:cNvSpPr txBox="1">
              <a:spLocks noChangeArrowheads="1"/>
            </p:cNvSpPr>
            <p:nvPr/>
          </p:nvSpPr>
          <p:spPr bwMode="auto">
            <a:xfrm>
              <a:off x="2448" y="3725"/>
              <a:ext cx="477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2359" name="Text Box 197"/>
            <p:cNvSpPr txBox="1">
              <a:spLocks noChangeArrowheads="1"/>
            </p:cNvSpPr>
            <p:nvPr/>
          </p:nvSpPr>
          <p:spPr bwMode="auto">
            <a:xfrm>
              <a:off x="144" y="1824"/>
              <a:ext cx="448" cy="36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2360" name="Text Box 198"/>
            <p:cNvSpPr txBox="1">
              <a:spLocks noChangeArrowheads="1"/>
            </p:cNvSpPr>
            <p:nvPr/>
          </p:nvSpPr>
          <p:spPr bwMode="auto">
            <a:xfrm>
              <a:off x="5184" y="1824"/>
              <a:ext cx="477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2361" name="Text Box 199"/>
            <p:cNvSpPr txBox="1">
              <a:spLocks noChangeArrowheads="1"/>
            </p:cNvSpPr>
            <p:nvPr/>
          </p:nvSpPr>
          <p:spPr bwMode="auto">
            <a:xfrm>
              <a:off x="2496" y="221"/>
              <a:ext cx="477" cy="228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83C3C3E9-D671-45DC-8F5E-DEA308AB07AB}" type="slidenum">
              <a:rPr lang="en-US"/>
              <a:pPr>
                <a:defRPr/>
              </a:pPr>
              <a:t>84</a:t>
            </a:fld>
            <a:endParaRPr lang="en-US" dirty="0"/>
          </a:p>
        </p:txBody>
      </p:sp>
      <p:sp>
        <p:nvSpPr>
          <p:cNvPr id="13315" name="Rectangle 133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3316" name="Group 134"/>
          <p:cNvGrpSpPr>
            <a:grpSpLocks/>
          </p:cNvGrpSpPr>
          <p:nvPr/>
        </p:nvGrpSpPr>
        <p:grpSpPr bwMode="auto">
          <a:xfrm>
            <a:off x="228600" y="76200"/>
            <a:ext cx="8645525" cy="5980113"/>
            <a:chOff x="144" y="174"/>
            <a:chExt cx="5446" cy="3767"/>
          </a:xfrm>
        </p:grpSpPr>
        <p:sp>
          <p:nvSpPr>
            <p:cNvPr id="13317" name="Line 2"/>
            <p:cNvSpPr>
              <a:spLocks noChangeShapeType="1"/>
            </p:cNvSpPr>
            <p:nvPr/>
          </p:nvSpPr>
          <p:spPr bwMode="auto">
            <a:xfrm>
              <a:off x="720" y="281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18" name="Line 3"/>
            <p:cNvSpPr>
              <a:spLocks noChangeShapeType="1"/>
            </p:cNvSpPr>
            <p:nvPr/>
          </p:nvSpPr>
          <p:spPr bwMode="auto">
            <a:xfrm>
              <a:off x="4128" y="2832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19" name="Line 4"/>
            <p:cNvSpPr>
              <a:spLocks noChangeShapeType="1"/>
            </p:cNvSpPr>
            <p:nvPr/>
          </p:nvSpPr>
          <p:spPr bwMode="auto">
            <a:xfrm>
              <a:off x="1968" y="2816"/>
              <a:ext cx="437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0" name="Line 5"/>
            <p:cNvSpPr>
              <a:spLocks noChangeShapeType="1"/>
            </p:cNvSpPr>
            <p:nvPr/>
          </p:nvSpPr>
          <p:spPr bwMode="auto">
            <a:xfrm flipH="1">
              <a:off x="2405" y="2832"/>
              <a:ext cx="1747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1" name="Line 6"/>
            <p:cNvSpPr>
              <a:spLocks noChangeShapeType="1"/>
            </p:cNvSpPr>
            <p:nvPr/>
          </p:nvSpPr>
          <p:spPr bwMode="auto">
            <a:xfrm>
              <a:off x="720" y="1264"/>
              <a:ext cx="6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2" name="Line 7"/>
            <p:cNvSpPr>
              <a:spLocks noChangeShapeType="1"/>
            </p:cNvSpPr>
            <p:nvPr/>
          </p:nvSpPr>
          <p:spPr bwMode="auto">
            <a:xfrm flipH="1">
              <a:off x="1406" y="528"/>
              <a:ext cx="1748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3" name="Line 8"/>
            <p:cNvSpPr>
              <a:spLocks noChangeShapeType="1"/>
            </p:cNvSpPr>
            <p:nvPr/>
          </p:nvSpPr>
          <p:spPr bwMode="auto">
            <a:xfrm>
              <a:off x="3154" y="528"/>
              <a:ext cx="436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4" name="Line 9"/>
            <p:cNvSpPr>
              <a:spLocks noChangeShapeType="1"/>
            </p:cNvSpPr>
            <p:nvPr/>
          </p:nvSpPr>
          <p:spPr bwMode="auto">
            <a:xfrm flipV="1">
              <a:off x="5088" y="1264"/>
              <a:ext cx="0" cy="1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5" name="Line 10"/>
            <p:cNvSpPr>
              <a:spLocks noChangeShapeType="1"/>
            </p:cNvSpPr>
            <p:nvPr/>
          </p:nvSpPr>
          <p:spPr bwMode="auto">
            <a:xfrm flipV="1">
              <a:off x="720" y="1264"/>
              <a:ext cx="0" cy="15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6" name="Line 11"/>
            <p:cNvSpPr>
              <a:spLocks noChangeShapeType="1"/>
            </p:cNvSpPr>
            <p:nvPr/>
          </p:nvSpPr>
          <p:spPr bwMode="auto">
            <a:xfrm>
              <a:off x="3590" y="1264"/>
              <a:ext cx="14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27" name="Group 12"/>
            <p:cNvGrpSpPr>
              <a:grpSpLocks/>
            </p:cNvGrpSpPr>
            <p:nvPr/>
          </p:nvGrpSpPr>
          <p:grpSpPr bwMode="auto">
            <a:xfrm rot="-1905630">
              <a:off x="2249" y="3312"/>
              <a:ext cx="96" cy="96"/>
              <a:chOff x="1920" y="3456"/>
              <a:chExt cx="96" cy="96"/>
            </a:xfrm>
          </p:grpSpPr>
          <p:grpSp>
            <p:nvGrpSpPr>
              <p:cNvPr id="13437" name="Group 13"/>
              <p:cNvGrpSpPr>
                <a:grpSpLocks/>
              </p:cNvGrpSpPr>
              <p:nvPr/>
            </p:nvGrpSpPr>
            <p:grpSpPr bwMode="auto">
              <a:xfrm rot="5400000">
                <a:off x="1944" y="3432"/>
                <a:ext cx="48" cy="96"/>
                <a:chOff x="1920" y="3600"/>
                <a:chExt cx="144" cy="96"/>
              </a:xfrm>
            </p:grpSpPr>
            <p:grpSp>
              <p:nvGrpSpPr>
                <p:cNvPr id="13443" name="Group 14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4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4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44" name="Line 17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438" name="Group 18"/>
              <p:cNvGrpSpPr>
                <a:grpSpLocks/>
              </p:cNvGrpSpPr>
              <p:nvPr/>
            </p:nvGrpSpPr>
            <p:grpSpPr bwMode="auto">
              <a:xfrm rot="5400000">
                <a:off x="1944" y="3480"/>
                <a:ext cx="48" cy="96"/>
                <a:chOff x="1920" y="3600"/>
                <a:chExt cx="144" cy="96"/>
              </a:xfrm>
            </p:grpSpPr>
            <p:grpSp>
              <p:nvGrpSpPr>
                <p:cNvPr id="13439" name="Group 19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41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4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40" name="Line 22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328" name="Group 23"/>
            <p:cNvGrpSpPr>
              <a:grpSpLocks/>
            </p:cNvGrpSpPr>
            <p:nvPr/>
          </p:nvGrpSpPr>
          <p:grpSpPr bwMode="auto">
            <a:xfrm rot="5400000">
              <a:off x="696" y="1608"/>
              <a:ext cx="48" cy="96"/>
              <a:chOff x="1920" y="3600"/>
              <a:chExt cx="144" cy="96"/>
            </a:xfrm>
          </p:grpSpPr>
          <p:grpSp>
            <p:nvGrpSpPr>
              <p:cNvPr id="13433" name="Group 24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3435" name="Line 2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36" name="Line 2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34" name="Line 27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29" name="Group 28"/>
            <p:cNvGrpSpPr>
              <a:grpSpLocks/>
            </p:cNvGrpSpPr>
            <p:nvPr/>
          </p:nvGrpSpPr>
          <p:grpSpPr bwMode="auto">
            <a:xfrm rot="5400000">
              <a:off x="696" y="1560"/>
              <a:ext cx="48" cy="96"/>
              <a:chOff x="1920" y="3600"/>
              <a:chExt cx="144" cy="96"/>
            </a:xfrm>
          </p:grpSpPr>
          <p:grpSp>
            <p:nvGrpSpPr>
              <p:cNvPr id="13429" name="Group 29"/>
              <p:cNvGrpSpPr>
                <a:grpSpLocks/>
              </p:cNvGrpSpPr>
              <p:nvPr/>
            </p:nvGrpSpPr>
            <p:grpSpPr bwMode="auto">
              <a:xfrm rot="10800000">
                <a:off x="1920" y="3600"/>
                <a:ext cx="144" cy="96"/>
                <a:chOff x="3216" y="2736"/>
                <a:chExt cx="336" cy="96"/>
              </a:xfrm>
            </p:grpSpPr>
            <p:sp>
              <p:nvSpPr>
                <p:cNvPr id="13431" name="Line 3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32" name="Line 3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30" name="Line 32"/>
              <p:cNvSpPr>
                <a:spLocks noChangeShapeType="1"/>
              </p:cNvSpPr>
              <p:nvPr/>
            </p:nvSpPr>
            <p:spPr bwMode="auto">
              <a:xfrm>
                <a:off x="1920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30" name="Group 33"/>
            <p:cNvGrpSpPr>
              <a:grpSpLocks/>
            </p:cNvGrpSpPr>
            <p:nvPr/>
          </p:nvGrpSpPr>
          <p:grpSpPr bwMode="auto">
            <a:xfrm rot="-1905630">
              <a:off x="2160" y="3168"/>
              <a:ext cx="96" cy="96"/>
              <a:chOff x="1920" y="3456"/>
              <a:chExt cx="96" cy="96"/>
            </a:xfrm>
          </p:grpSpPr>
          <p:grpSp>
            <p:nvGrpSpPr>
              <p:cNvPr id="13419" name="Group 34"/>
              <p:cNvGrpSpPr>
                <a:grpSpLocks/>
              </p:cNvGrpSpPr>
              <p:nvPr/>
            </p:nvGrpSpPr>
            <p:grpSpPr bwMode="auto">
              <a:xfrm rot="5400000">
                <a:off x="1944" y="3432"/>
                <a:ext cx="48" cy="96"/>
                <a:chOff x="1920" y="3600"/>
                <a:chExt cx="144" cy="96"/>
              </a:xfrm>
            </p:grpSpPr>
            <p:grpSp>
              <p:nvGrpSpPr>
                <p:cNvPr id="13425" name="Group 35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27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28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26" name="Line 38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420" name="Group 39"/>
              <p:cNvGrpSpPr>
                <a:grpSpLocks/>
              </p:cNvGrpSpPr>
              <p:nvPr/>
            </p:nvGrpSpPr>
            <p:grpSpPr bwMode="auto">
              <a:xfrm rot="5400000">
                <a:off x="1944" y="3480"/>
                <a:ext cx="48" cy="96"/>
                <a:chOff x="1920" y="3600"/>
                <a:chExt cx="144" cy="96"/>
              </a:xfrm>
            </p:grpSpPr>
            <p:grpSp>
              <p:nvGrpSpPr>
                <p:cNvPr id="13421" name="Group 40"/>
                <p:cNvGrpSpPr>
                  <a:grpSpLocks/>
                </p:cNvGrpSpPr>
                <p:nvPr/>
              </p:nvGrpSpPr>
              <p:grpSpPr bwMode="auto">
                <a:xfrm rot="10800000">
                  <a:off x="1920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23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24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22" name="Line 43"/>
                <p:cNvSpPr>
                  <a:spLocks noChangeShapeType="1"/>
                </p:cNvSpPr>
                <p:nvPr/>
              </p:nvSpPr>
              <p:spPr bwMode="auto">
                <a:xfrm>
                  <a:off x="1920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331" name="Group 44"/>
            <p:cNvGrpSpPr>
              <a:grpSpLocks/>
            </p:cNvGrpSpPr>
            <p:nvPr/>
          </p:nvGrpSpPr>
          <p:grpSpPr bwMode="auto">
            <a:xfrm>
              <a:off x="1790" y="960"/>
              <a:ext cx="274" cy="151"/>
              <a:chOff x="1680" y="1961"/>
              <a:chExt cx="274" cy="151"/>
            </a:xfrm>
          </p:grpSpPr>
          <p:grpSp>
            <p:nvGrpSpPr>
              <p:cNvPr id="13410" name="Group 45"/>
              <p:cNvGrpSpPr>
                <a:grpSpLocks/>
              </p:cNvGrpSpPr>
              <p:nvPr/>
            </p:nvGrpSpPr>
            <p:grpSpPr bwMode="auto">
              <a:xfrm rot="9403367">
                <a:off x="1680" y="2016"/>
                <a:ext cx="144" cy="96"/>
                <a:chOff x="3216" y="2736"/>
                <a:chExt cx="336" cy="96"/>
              </a:xfrm>
            </p:grpSpPr>
            <p:sp>
              <p:nvSpPr>
                <p:cNvPr id="13417" name="Line 4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18" name="Line 4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11" name="Line 48"/>
              <p:cNvSpPr>
                <a:spLocks noChangeShapeType="1"/>
              </p:cNvSpPr>
              <p:nvPr/>
            </p:nvSpPr>
            <p:spPr bwMode="auto">
              <a:xfrm rot="-1396633">
                <a:off x="1680" y="2064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412" name="Group 49"/>
              <p:cNvGrpSpPr>
                <a:grpSpLocks/>
              </p:cNvGrpSpPr>
              <p:nvPr/>
            </p:nvGrpSpPr>
            <p:grpSpPr bwMode="auto">
              <a:xfrm rot="-1396633">
                <a:off x="1810" y="1961"/>
                <a:ext cx="144" cy="96"/>
                <a:chOff x="2112" y="3600"/>
                <a:chExt cx="144" cy="96"/>
              </a:xfrm>
            </p:grpSpPr>
            <p:grpSp>
              <p:nvGrpSpPr>
                <p:cNvPr id="13413" name="Group 50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1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1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14" name="Line 53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332" name="Group 54"/>
            <p:cNvGrpSpPr>
              <a:grpSpLocks/>
            </p:cNvGrpSpPr>
            <p:nvPr/>
          </p:nvGrpSpPr>
          <p:grpSpPr bwMode="auto">
            <a:xfrm>
              <a:off x="2160" y="809"/>
              <a:ext cx="274" cy="151"/>
              <a:chOff x="1680" y="1961"/>
              <a:chExt cx="274" cy="151"/>
            </a:xfrm>
          </p:grpSpPr>
          <p:grpSp>
            <p:nvGrpSpPr>
              <p:cNvPr id="13401" name="Group 55"/>
              <p:cNvGrpSpPr>
                <a:grpSpLocks/>
              </p:cNvGrpSpPr>
              <p:nvPr/>
            </p:nvGrpSpPr>
            <p:grpSpPr bwMode="auto">
              <a:xfrm rot="9403367">
                <a:off x="1680" y="2016"/>
                <a:ext cx="144" cy="96"/>
                <a:chOff x="3216" y="2736"/>
                <a:chExt cx="336" cy="96"/>
              </a:xfrm>
            </p:grpSpPr>
            <p:sp>
              <p:nvSpPr>
                <p:cNvPr id="13408" name="Line 5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09" name="Line 5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02" name="Line 58"/>
              <p:cNvSpPr>
                <a:spLocks noChangeShapeType="1"/>
              </p:cNvSpPr>
              <p:nvPr/>
            </p:nvSpPr>
            <p:spPr bwMode="auto">
              <a:xfrm rot="-1396633">
                <a:off x="1680" y="2064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403" name="Group 59"/>
              <p:cNvGrpSpPr>
                <a:grpSpLocks/>
              </p:cNvGrpSpPr>
              <p:nvPr/>
            </p:nvGrpSpPr>
            <p:grpSpPr bwMode="auto">
              <a:xfrm rot="-1396633">
                <a:off x="1810" y="1961"/>
                <a:ext cx="144" cy="96"/>
                <a:chOff x="2112" y="3600"/>
                <a:chExt cx="144" cy="96"/>
              </a:xfrm>
            </p:grpSpPr>
            <p:grpSp>
              <p:nvGrpSpPr>
                <p:cNvPr id="13404" name="Group 60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0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07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05" name="Line 63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3333" name="Line 64"/>
            <p:cNvSpPr>
              <a:spLocks noChangeShapeType="1"/>
            </p:cNvSpPr>
            <p:nvPr/>
          </p:nvSpPr>
          <p:spPr bwMode="auto">
            <a:xfrm>
              <a:off x="4128" y="1248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34" name="Group 65"/>
            <p:cNvGrpSpPr>
              <a:grpSpLocks/>
            </p:cNvGrpSpPr>
            <p:nvPr/>
          </p:nvGrpSpPr>
          <p:grpSpPr bwMode="auto">
            <a:xfrm>
              <a:off x="3552" y="1264"/>
              <a:ext cx="576" cy="224"/>
              <a:chOff x="2625" y="1346"/>
              <a:chExt cx="255" cy="272"/>
            </a:xfrm>
          </p:grpSpPr>
          <p:sp>
            <p:nvSpPr>
              <p:cNvPr id="13396" name="Rectangle 66"/>
              <p:cNvSpPr>
                <a:spLocks noChangeArrowheads="1"/>
              </p:cNvSpPr>
              <p:nvPr/>
            </p:nvSpPr>
            <p:spPr bwMode="auto">
              <a:xfrm rot="-5400000">
                <a:off x="2624" y="1362"/>
                <a:ext cx="272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3397" name="Group 67"/>
              <p:cNvGrpSpPr>
                <a:grpSpLocks/>
              </p:cNvGrpSpPr>
              <p:nvPr/>
            </p:nvGrpSpPr>
            <p:grpSpPr bwMode="auto">
              <a:xfrm rot="16200000" flipH="1">
                <a:off x="2788" y="1526"/>
                <a:ext cx="88" cy="96"/>
                <a:chOff x="1827" y="2496"/>
                <a:chExt cx="93" cy="96"/>
              </a:xfrm>
            </p:grpSpPr>
            <p:sp>
              <p:nvSpPr>
                <p:cNvPr id="1339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00" name="Line 6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398" name="Text Box 70"/>
              <p:cNvSpPr txBox="1">
                <a:spLocks noChangeArrowheads="1"/>
              </p:cNvSpPr>
              <p:nvPr/>
            </p:nvSpPr>
            <p:spPr bwMode="auto">
              <a:xfrm>
                <a:off x="2625" y="1398"/>
                <a:ext cx="245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3335" name="Line 71"/>
            <p:cNvSpPr>
              <a:spLocks noChangeShapeType="1"/>
            </p:cNvSpPr>
            <p:nvPr/>
          </p:nvSpPr>
          <p:spPr bwMode="auto">
            <a:xfrm>
              <a:off x="4128" y="201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36" name="Line 72"/>
            <p:cNvSpPr>
              <a:spLocks noChangeShapeType="1"/>
            </p:cNvSpPr>
            <p:nvPr/>
          </p:nvSpPr>
          <p:spPr bwMode="auto">
            <a:xfrm>
              <a:off x="720" y="249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37" name="Line 73"/>
            <p:cNvSpPr>
              <a:spLocks noChangeShapeType="1"/>
            </p:cNvSpPr>
            <p:nvPr/>
          </p:nvSpPr>
          <p:spPr bwMode="auto">
            <a:xfrm>
              <a:off x="1968" y="2496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38" name="Text Box 74"/>
            <p:cNvSpPr txBox="1">
              <a:spLocks noChangeArrowheads="1"/>
            </p:cNvSpPr>
            <p:nvPr/>
          </p:nvSpPr>
          <p:spPr bwMode="auto">
            <a:xfrm>
              <a:off x="4320" y="1488"/>
              <a:ext cx="672" cy="466"/>
            </a:xfrm>
            <a:prstGeom prst="rect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#1 </a:t>
              </a:r>
            </a:p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Fire Location</a:t>
              </a:r>
            </a:p>
          </p:txBody>
        </p:sp>
        <p:sp>
          <p:nvSpPr>
            <p:cNvPr id="13339" name="Line 75"/>
            <p:cNvSpPr>
              <a:spLocks noChangeShapeType="1"/>
            </p:cNvSpPr>
            <p:nvPr/>
          </p:nvSpPr>
          <p:spPr bwMode="auto">
            <a:xfrm>
              <a:off x="4848" y="144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0" name="Line 76"/>
            <p:cNvSpPr>
              <a:spLocks noChangeShapeType="1"/>
            </p:cNvSpPr>
            <p:nvPr/>
          </p:nvSpPr>
          <p:spPr bwMode="auto">
            <a:xfrm flipV="1">
              <a:off x="4848" y="1262"/>
              <a:ext cx="0" cy="1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1" name="Line 77"/>
            <p:cNvSpPr>
              <a:spLocks noChangeShapeType="1"/>
            </p:cNvSpPr>
            <p:nvPr/>
          </p:nvSpPr>
          <p:spPr bwMode="auto">
            <a:xfrm flipV="1">
              <a:off x="4848" y="264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2" name="Line 78"/>
            <p:cNvSpPr>
              <a:spLocks noChangeShapeType="1"/>
            </p:cNvSpPr>
            <p:nvPr/>
          </p:nvSpPr>
          <p:spPr bwMode="auto">
            <a:xfrm>
              <a:off x="4848" y="264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3" name="Text Box 79"/>
            <p:cNvSpPr txBox="1">
              <a:spLocks noChangeArrowheads="1"/>
            </p:cNvSpPr>
            <p:nvPr/>
          </p:nvSpPr>
          <p:spPr bwMode="auto">
            <a:xfrm>
              <a:off x="4320" y="2304"/>
              <a:ext cx="62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#2</a:t>
              </a:r>
            </a:p>
          </p:txBody>
        </p:sp>
        <p:grpSp>
          <p:nvGrpSpPr>
            <p:cNvPr id="13344" name="Group 80"/>
            <p:cNvGrpSpPr>
              <a:grpSpLocks/>
            </p:cNvGrpSpPr>
            <p:nvPr/>
          </p:nvGrpSpPr>
          <p:grpSpPr bwMode="auto">
            <a:xfrm rot="5400000" flipV="1">
              <a:off x="4920" y="1320"/>
              <a:ext cx="96" cy="144"/>
              <a:chOff x="1827" y="2496"/>
              <a:chExt cx="93" cy="96"/>
            </a:xfrm>
          </p:grpSpPr>
          <p:sp>
            <p:nvSpPr>
              <p:cNvPr id="1339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395" name="Line 8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5" name="Group 83"/>
            <p:cNvGrpSpPr>
              <a:grpSpLocks/>
            </p:cNvGrpSpPr>
            <p:nvPr/>
          </p:nvGrpSpPr>
          <p:grpSpPr bwMode="auto">
            <a:xfrm rot="-5400000">
              <a:off x="4920" y="2616"/>
              <a:ext cx="96" cy="144"/>
              <a:chOff x="1827" y="2496"/>
              <a:chExt cx="93" cy="96"/>
            </a:xfrm>
          </p:grpSpPr>
          <p:sp>
            <p:nvSpPr>
              <p:cNvPr id="1339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393" name="Line 8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6" name="Group 86"/>
            <p:cNvGrpSpPr>
              <a:grpSpLocks/>
            </p:cNvGrpSpPr>
            <p:nvPr/>
          </p:nvGrpSpPr>
          <p:grpSpPr bwMode="auto">
            <a:xfrm flipH="1">
              <a:off x="4128" y="1824"/>
              <a:ext cx="144" cy="144"/>
              <a:chOff x="1827" y="2496"/>
              <a:chExt cx="93" cy="96"/>
            </a:xfrm>
          </p:grpSpPr>
          <p:sp>
            <p:nvSpPr>
              <p:cNvPr id="1339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3391" name="Line 8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7" name="Group 89"/>
            <p:cNvGrpSpPr>
              <a:grpSpLocks/>
            </p:cNvGrpSpPr>
            <p:nvPr/>
          </p:nvGrpSpPr>
          <p:grpSpPr bwMode="auto">
            <a:xfrm flipH="1">
              <a:off x="4128" y="2640"/>
              <a:ext cx="144" cy="144"/>
              <a:chOff x="1827" y="2496"/>
              <a:chExt cx="93" cy="96"/>
            </a:xfrm>
          </p:grpSpPr>
          <p:sp>
            <p:nvSpPr>
              <p:cNvPr id="1338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3389" name="Line 9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8" name="Group 92"/>
            <p:cNvGrpSpPr>
              <a:grpSpLocks/>
            </p:cNvGrpSpPr>
            <p:nvPr/>
          </p:nvGrpSpPr>
          <p:grpSpPr bwMode="auto">
            <a:xfrm rot="-5400000">
              <a:off x="1728" y="2496"/>
              <a:ext cx="144" cy="144"/>
              <a:chOff x="1827" y="2496"/>
              <a:chExt cx="93" cy="96"/>
            </a:xfrm>
          </p:grpSpPr>
          <p:sp>
            <p:nvSpPr>
              <p:cNvPr id="1338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387" name="Line 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49" name="Text Box 95"/>
            <p:cNvSpPr txBox="1">
              <a:spLocks noChangeArrowheads="1"/>
            </p:cNvSpPr>
            <p:nvPr/>
          </p:nvSpPr>
          <p:spPr bwMode="auto">
            <a:xfrm>
              <a:off x="1392" y="1689"/>
              <a:ext cx="62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Basement Stairs</a:t>
              </a:r>
            </a:p>
          </p:txBody>
        </p:sp>
        <p:sp>
          <p:nvSpPr>
            <p:cNvPr id="13350" name="Line 96"/>
            <p:cNvSpPr>
              <a:spLocks noChangeShapeType="1"/>
            </p:cNvSpPr>
            <p:nvPr/>
          </p:nvSpPr>
          <p:spPr bwMode="auto">
            <a:xfrm>
              <a:off x="1426" y="124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51" name="Group 97"/>
            <p:cNvGrpSpPr>
              <a:grpSpLocks/>
            </p:cNvGrpSpPr>
            <p:nvPr/>
          </p:nvGrpSpPr>
          <p:grpSpPr bwMode="auto">
            <a:xfrm>
              <a:off x="1282" y="2256"/>
              <a:ext cx="144" cy="144"/>
              <a:chOff x="1827" y="2496"/>
              <a:chExt cx="93" cy="96"/>
            </a:xfrm>
          </p:grpSpPr>
          <p:sp>
            <p:nvSpPr>
              <p:cNvPr id="1338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3385" name="Line 9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52" name="Text Box 100"/>
            <p:cNvSpPr txBox="1">
              <a:spLocks noChangeArrowheads="1"/>
            </p:cNvSpPr>
            <p:nvPr/>
          </p:nvSpPr>
          <p:spPr bwMode="auto">
            <a:xfrm>
              <a:off x="768" y="1824"/>
              <a:ext cx="62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#3</a:t>
              </a:r>
            </a:p>
          </p:txBody>
        </p:sp>
        <p:grpSp>
          <p:nvGrpSpPr>
            <p:cNvPr id="13353" name="Group 101"/>
            <p:cNvGrpSpPr>
              <a:grpSpLocks/>
            </p:cNvGrpSpPr>
            <p:nvPr/>
          </p:nvGrpSpPr>
          <p:grpSpPr bwMode="auto">
            <a:xfrm flipH="1">
              <a:off x="720" y="2304"/>
              <a:ext cx="240" cy="192"/>
              <a:chOff x="768" y="2256"/>
              <a:chExt cx="240" cy="192"/>
            </a:xfrm>
          </p:grpSpPr>
          <p:sp>
            <p:nvSpPr>
              <p:cNvPr id="13379" name="Line 102"/>
              <p:cNvSpPr>
                <a:spLocks noChangeShapeType="1"/>
              </p:cNvSpPr>
              <p:nvPr/>
            </p:nvSpPr>
            <p:spPr bwMode="auto">
              <a:xfrm flipV="1">
                <a:off x="768" y="2256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380" name="Line 103"/>
              <p:cNvSpPr>
                <a:spLocks noChangeShapeType="1"/>
              </p:cNvSpPr>
              <p:nvPr/>
            </p:nvSpPr>
            <p:spPr bwMode="auto">
              <a:xfrm>
                <a:off x="768" y="225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381" name="Group 104"/>
              <p:cNvGrpSpPr>
                <a:grpSpLocks/>
              </p:cNvGrpSpPr>
              <p:nvPr/>
            </p:nvGrpSpPr>
            <p:grpSpPr bwMode="auto">
              <a:xfrm rot="-5400000">
                <a:off x="840" y="2232"/>
                <a:ext cx="96" cy="144"/>
                <a:chOff x="1827" y="2496"/>
                <a:chExt cx="93" cy="96"/>
              </a:xfrm>
            </p:grpSpPr>
            <p:sp>
              <p:nvSpPr>
                <p:cNvPr id="1338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13383" name="Line 106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349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3354" name="Text Box 107"/>
            <p:cNvSpPr txBox="1">
              <a:spLocks noChangeArrowheads="1"/>
            </p:cNvSpPr>
            <p:nvPr/>
          </p:nvSpPr>
          <p:spPr bwMode="auto">
            <a:xfrm>
              <a:off x="2400" y="1968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Downstairs Great Room</a:t>
              </a:r>
            </a:p>
          </p:txBody>
        </p:sp>
        <p:sp>
          <p:nvSpPr>
            <p:cNvPr id="13355" name="Text Box 108"/>
            <p:cNvSpPr txBox="1">
              <a:spLocks noChangeArrowheads="1"/>
            </p:cNvSpPr>
            <p:nvPr/>
          </p:nvSpPr>
          <p:spPr bwMode="auto">
            <a:xfrm>
              <a:off x="2640" y="960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Kitchenette Area</a:t>
              </a:r>
            </a:p>
          </p:txBody>
        </p:sp>
        <p:sp>
          <p:nvSpPr>
            <p:cNvPr id="13356" name="Text Box 109"/>
            <p:cNvSpPr txBox="1">
              <a:spLocks noChangeArrowheads="1"/>
            </p:cNvSpPr>
            <p:nvPr/>
          </p:nvSpPr>
          <p:spPr bwMode="auto">
            <a:xfrm>
              <a:off x="768" y="2592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Storage</a:t>
              </a:r>
            </a:p>
          </p:txBody>
        </p:sp>
        <p:sp>
          <p:nvSpPr>
            <p:cNvPr id="13357" name="Text Box 110"/>
            <p:cNvSpPr txBox="1">
              <a:spLocks noChangeArrowheads="1"/>
            </p:cNvSpPr>
            <p:nvPr/>
          </p:nvSpPr>
          <p:spPr bwMode="auto">
            <a:xfrm>
              <a:off x="1968" y="1152"/>
              <a:ext cx="62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Sliding Doors</a:t>
              </a:r>
            </a:p>
          </p:txBody>
        </p:sp>
        <p:sp>
          <p:nvSpPr>
            <p:cNvPr id="13358" name="Line 111"/>
            <p:cNvSpPr>
              <a:spLocks noChangeShapeType="1"/>
            </p:cNvSpPr>
            <p:nvPr/>
          </p:nvSpPr>
          <p:spPr bwMode="auto">
            <a:xfrm flipV="1">
              <a:off x="2016" y="105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59" name="Line 112"/>
            <p:cNvSpPr>
              <a:spLocks noChangeShapeType="1"/>
            </p:cNvSpPr>
            <p:nvPr/>
          </p:nvSpPr>
          <p:spPr bwMode="auto">
            <a:xfrm flipV="1">
              <a:off x="2352" y="96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0" name="Line 113"/>
            <p:cNvSpPr>
              <a:spLocks noChangeShapeType="1"/>
            </p:cNvSpPr>
            <p:nvPr/>
          </p:nvSpPr>
          <p:spPr bwMode="auto">
            <a:xfrm>
              <a:off x="1104" y="624"/>
              <a:ext cx="340" cy="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1" name="Line 114"/>
            <p:cNvSpPr>
              <a:spLocks noChangeShapeType="1"/>
            </p:cNvSpPr>
            <p:nvPr/>
          </p:nvSpPr>
          <p:spPr bwMode="auto">
            <a:xfrm>
              <a:off x="2208" y="192"/>
              <a:ext cx="340" cy="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2" name="Line 115"/>
            <p:cNvSpPr>
              <a:spLocks noChangeShapeType="1"/>
            </p:cNvSpPr>
            <p:nvPr/>
          </p:nvSpPr>
          <p:spPr bwMode="auto">
            <a:xfrm flipH="1">
              <a:off x="1104" y="174"/>
              <a:ext cx="1100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3" name="Text Box 116"/>
            <p:cNvSpPr txBox="1">
              <a:spLocks noChangeArrowheads="1"/>
            </p:cNvSpPr>
            <p:nvPr/>
          </p:nvSpPr>
          <p:spPr bwMode="auto">
            <a:xfrm>
              <a:off x="1392" y="624"/>
              <a:ext cx="7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Patio</a:t>
              </a:r>
            </a:p>
          </p:txBody>
        </p:sp>
        <p:sp>
          <p:nvSpPr>
            <p:cNvPr id="13364" name="Rectangle 117"/>
            <p:cNvSpPr>
              <a:spLocks noChangeArrowheads="1"/>
            </p:cNvSpPr>
            <p:nvPr/>
          </p:nvSpPr>
          <p:spPr bwMode="auto">
            <a:xfrm rot="5400000" flipV="1">
              <a:off x="1580" y="1677"/>
              <a:ext cx="137" cy="4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 dirty="0"/>
            </a:p>
          </p:txBody>
        </p:sp>
        <p:sp>
          <p:nvSpPr>
            <p:cNvPr id="13365" name="Line 118"/>
            <p:cNvSpPr>
              <a:spLocks noChangeShapeType="1"/>
            </p:cNvSpPr>
            <p:nvPr/>
          </p:nvSpPr>
          <p:spPr bwMode="auto">
            <a:xfrm rot="5400000" flipV="1">
              <a:off x="1612" y="1900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6" name="Line 119"/>
            <p:cNvSpPr>
              <a:spLocks noChangeShapeType="1"/>
            </p:cNvSpPr>
            <p:nvPr/>
          </p:nvSpPr>
          <p:spPr bwMode="auto">
            <a:xfrm rot="5400000" flipV="1">
              <a:off x="1548" y="1900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7" name="Line 120"/>
            <p:cNvSpPr>
              <a:spLocks noChangeShapeType="1"/>
            </p:cNvSpPr>
            <p:nvPr/>
          </p:nvSpPr>
          <p:spPr bwMode="auto">
            <a:xfrm rot="5400000" flipV="1">
              <a:off x="1484" y="1900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68" name="Line 121"/>
            <p:cNvSpPr>
              <a:spLocks noChangeShapeType="1"/>
            </p:cNvSpPr>
            <p:nvPr/>
          </p:nvSpPr>
          <p:spPr bwMode="auto">
            <a:xfrm rot="5400000" flipV="1">
              <a:off x="1676" y="1899"/>
              <a:ext cx="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69" name="Group 122"/>
            <p:cNvGrpSpPr>
              <a:grpSpLocks/>
            </p:cNvGrpSpPr>
            <p:nvPr/>
          </p:nvGrpSpPr>
          <p:grpSpPr bwMode="auto">
            <a:xfrm rot="5400000" flipH="1">
              <a:off x="1440" y="1968"/>
              <a:ext cx="96" cy="96"/>
              <a:chOff x="1827" y="2496"/>
              <a:chExt cx="93" cy="96"/>
            </a:xfrm>
          </p:grpSpPr>
          <p:sp>
            <p:nvSpPr>
              <p:cNvPr id="1337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378" name="Line 12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70" name="Text Box 125"/>
            <p:cNvSpPr txBox="1">
              <a:spLocks noChangeArrowheads="1"/>
            </p:cNvSpPr>
            <p:nvPr/>
          </p:nvSpPr>
          <p:spPr bwMode="auto">
            <a:xfrm>
              <a:off x="4464" y="1296"/>
              <a:ext cx="43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Closet</a:t>
              </a:r>
            </a:p>
          </p:txBody>
        </p:sp>
        <p:sp>
          <p:nvSpPr>
            <p:cNvPr id="13371" name="Text Box 126"/>
            <p:cNvSpPr txBox="1">
              <a:spLocks noChangeArrowheads="1"/>
            </p:cNvSpPr>
            <p:nvPr/>
          </p:nvSpPr>
          <p:spPr bwMode="auto">
            <a:xfrm>
              <a:off x="4464" y="2640"/>
              <a:ext cx="43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Closet</a:t>
              </a:r>
            </a:p>
          </p:txBody>
        </p:sp>
        <p:sp>
          <p:nvSpPr>
            <p:cNvPr id="13372" name="Text Box 127"/>
            <p:cNvSpPr txBox="1">
              <a:spLocks noChangeArrowheads="1"/>
            </p:cNvSpPr>
            <p:nvPr/>
          </p:nvSpPr>
          <p:spPr bwMode="auto">
            <a:xfrm>
              <a:off x="912" y="2352"/>
              <a:ext cx="43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latin typeface="Arial" charset="0"/>
                </a:rPr>
                <a:t>Closet</a:t>
              </a:r>
            </a:p>
          </p:txBody>
        </p:sp>
        <p:sp>
          <p:nvSpPr>
            <p:cNvPr id="13373" name="Text Box 128"/>
            <p:cNvSpPr txBox="1">
              <a:spLocks noChangeArrowheads="1"/>
            </p:cNvSpPr>
            <p:nvPr/>
          </p:nvSpPr>
          <p:spPr bwMode="auto">
            <a:xfrm>
              <a:off x="2448" y="3725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3374" name="Text Box 129"/>
            <p:cNvSpPr txBox="1">
              <a:spLocks noChangeArrowheads="1"/>
            </p:cNvSpPr>
            <p:nvPr/>
          </p:nvSpPr>
          <p:spPr bwMode="auto">
            <a:xfrm>
              <a:off x="144" y="1920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3375" name="Text Box 130"/>
            <p:cNvSpPr txBox="1">
              <a:spLocks noChangeArrowheads="1"/>
            </p:cNvSpPr>
            <p:nvPr/>
          </p:nvSpPr>
          <p:spPr bwMode="auto">
            <a:xfrm>
              <a:off x="5136" y="192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3376" name="Text Box 131"/>
            <p:cNvSpPr txBox="1">
              <a:spLocks noChangeArrowheads="1"/>
            </p:cNvSpPr>
            <p:nvPr/>
          </p:nvSpPr>
          <p:spPr bwMode="auto">
            <a:xfrm>
              <a:off x="2496" y="221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B2838DB6-6DA0-4EFF-B1BC-58C5E057BA1F}" type="slidenum">
              <a:rPr lang="en-US"/>
              <a:pPr>
                <a:defRPr/>
              </a:pPr>
              <a:t>85</a:t>
            </a:fld>
            <a:endParaRPr lang="en-US" dirty="0"/>
          </a:p>
        </p:txBody>
      </p:sp>
      <p:pic>
        <p:nvPicPr>
          <p:cNvPr id="14339" name="Picture 2" descr="image of front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352800" y="48006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924800" y="4114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4342" name="Line 5" descr="arrow"/>
          <p:cNvSpPr>
            <a:spLocks noChangeShapeType="1"/>
          </p:cNvSpPr>
          <p:nvPr/>
        </p:nvSpPr>
        <p:spPr bwMode="auto">
          <a:xfrm flipV="1">
            <a:off x="8305800" y="33528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43" name="Line 6" descr="arrow"/>
          <p:cNvSpPr>
            <a:spLocks noChangeShapeType="1"/>
          </p:cNvSpPr>
          <p:nvPr/>
        </p:nvSpPr>
        <p:spPr bwMode="auto">
          <a:xfrm flipV="1">
            <a:off x="3810000" y="3962400"/>
            <a:ext cx="0" cy="838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93762F74-3B1E-403B-A8E2-CF5C79D273AB}" type="slidenum">
              <a:rPr lang="en-US"/>
              <a:pPr>
                <a:defRPr/>
              </a:pPr>
              <a:t>86</a:t>
            </a:fld>
            <a:endParaRPr lang="en-US" dirty="0"/>
          </a:p>
        </p:txBody>
      </p:sp>
      <p:pic>
        <p:nvPicPr>
          <p:cNvPr id="15363" name="Picture 2" descr="image of side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Line 3" descr="arrow"/>
          <p:cNvSpPr>
            <a:spLocks noChangeShapeType="1"/>
          </p:cNvSpPr>
          <p:nvPr/>
        </p:nvSpPr>
        <p:spPr bwMode="auto">
          <a:xfrm flipV="1">
            <a:off x="3429000" y="3733800"/>
            <a:ext cx="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048000" y="46482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7391400" y="3505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5367" name="Line 6" descr="arrow"/>
          <p:cNvSpPr>
            <a:spLocks noChangeShapeType="1"/>
          </p:cNvSpPr>
          <p:nvPr/>
        </p:nvSpPr>
        <p:spPr bwMode="auto">
          <a:xfrm flipH="1" flipV="1">
            <a:off x="6629400" y="3048000"/>
            <a:ext cx="762000" cy="4572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128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 RESIDENTIAL TYPE V PLATFORM-FRAME EXERCISE #2</vt:lpstr>
      <vt:lpstr>Side A</vt:lpstr>
      <vt:lpstr>Side B</vt:lpstr>
      <vt:lpstr>Side C</vt:lpstr>
      <vt:lpstr>Side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Single Family Frame</dc:title>
  <dc:creator>Phil </dc:creator>
  <cp:lastModifiedBy>tkelly12</cp:lastModifiedBy>
  <cp:revision>14</cp:revision>
  <cp:lastPrinted>2013-02-21T15:40:13Z</cp:lastPrinted>
  <dcterms:created xsi:type="dcterms:W3CDTF">2009-04-06T18:42:52Z</dcterms:created>
  <dcterms:modified xsi:type="dcterms:W3CDTF">2013-02-21T15:40:37Z</dcterms:modified>
</cp:coreProperties>
</file>